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8" r:id="rId1"/>
    <p:sldMasterId id="2147483733" r:id="rId2"/>
    <p:sldMasterId id="2147483738" r:id="rId3"/>
  </p:sldMasterIdLst>
  <p:notesMasterIdLst>
    <p:notesMasterId r:id="rId43"/>
  </p:notesMasterIdLst>
  <p:handoutMasterIdLst>
    <p:handoutMasterId r:id="rId44"/>
  </p:handoutMasterIdLst>
  <p:sldIdLst>
    <p:sldId id="270" r:id="rId4"/>
    <p:sldId id="271" r:id="rId5"/>
    <p:sldId id="272" r:id="rId6"/>
    <p:sldId id="286" r:id="rId7"/>
    <p:sldId id="289" r:id="rId8"/>
    <p:sldId id="274" r:id="rId9"/>
    <p:sldId id="276" r:id="rId10"/>
    <p:sldId id="277" r:id="rId11"/>
    <p:sldId id="290" r:id="rId12"/>
    <p:sldId id="301" r:id="rId13"/>
    <p:sldId id="302" r:id="rId14"/>
    <p:sldId id="308" r:id="rId15"/>
    <p:sldId id="309" r:id="rId16"/>
    <p:sldId id="312" r:id="rId17"/>
    <p:sldId id="319" r:id="rId18"/>
    <p:sldId id="320" r:id="rId19"/>
    <p:sldId id="279" r:id="rId20"/>
    <p:sldId id="303" r:id="rId21"/>
    <p:sldId id="328" r:id="rId22"/>
    <p:sldId id="323" r:id="rId23"/>
    <p:sldId id="304" r:id="rId24"/>
    <p:sldId id="305" r:id="rId25"/>
    <p:sldId id="306" r:id="rId26"/>
    <p:sldId id="326" r:id="rId27"/>
    <p:sldId id="324" r:id="rId28"/>
    <p:sldId id="325" r:id="rId29"/>
    <p:sldId id="330" r:id="rId30"/>
    <p:sldId id="285" r:id="rId31"/>
    <p:sldId id="310" r:id="rId32"/>
    <p:sldId id="331" r:id="rId33"/>
    <p:sldId id="311" r:id="rId34"/>
    <p:sldId id="316" r:id="rId35"/>
    <p:sldId id="329" r:id="rId36"/>
    <p:sldId id="315" r:id="rId37"/>
    <p:sldId id="317" r:id="rId38"/>
    <p:sldId id="318" r:id="rId39"/>
    <p:sldId id="332" r:id="rId40"/>
    <p:sldId id="333" r:id="rId41"/>
    <p:sldId id="273" r:id="rId42"/>
  </p:sldIdLst>
  <p:sldSz cx="9144000" cy="5143500" type="screen16x9"/>
  <p:notesSz cx="6858000" cy="9144000"/>
  <p:defaultTextStyle>
    <a:defPPr>
      <a:defRPr lang="en-US"/>
    </a:defPPr>
    <a:lvl1pPr algn="l" defTabSz="342809" rtl="0" fontAlgn="base">
      <a:spcBef>
        <a:spcPct val="0"/>
      </a:spcBef>
      <a:spcAft>
        <a:spcPct val="0"/>
      </a:spcAft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342809" algn="l" defTabSz="342809" rtl="0" fontAlgn="base">
      <a:spcBef>
        <a:spcPct val="0"/>
      </a:spcBef>
      <a:spcAft>
        <a:spcPct val="0"/>
      </a:spcAft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685617" algn="l" defTabSz="342809" rtl="0" fontAlgn="base">
      <a:spcBef>
        <a:spcPct val="0"/>
      </a:spcBef>
      <a:spcAft>
        <a:spcPct val="0"/>
      </a:spcAft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028426" algn="l" defTabSz="342809" rtl="0" fontAlgn="base">
      <a:spcBef>
        <a:spcPct val="0"/>
      </a:spcBef>
      <a:spcAft>
        <a:spcPct val="0"/>
      </a:spcAft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371234" algn="l" defTabSz="342809" rtl="0" fontAlgn="base">
      <a:spcBef>
        <a:spcPct val="0"/>
      </a:spcBef>
      <a:spcAft>
        <a:spcPct val="0"/>
      </a:spcAft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1714043" algn="l" defTabSz="685617" rtl="0" eaLnBrk="1" latinLnBrk="0" hangingPunct="1"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056851" algn="l" defTabSz="685617" rtl="0" eaLnBrk="1" latinLnBrk="0" hangingPunct="1"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2399660" algn="l" defTabSz="685617" rtl="0" eaLnBrk="1" latinLnBrk="0" hangingPunct="1"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2742468" algn="l" defTabSz="685617" rtl="0" eaLnBrk="1" latinLnBrk="0" hangingPunct="1">
      <a:defRPr sz="1575"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35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1058C"/>
    <a:srgbClr val="41AD49"/>
    <a:srgbClr val="FAA61A"/>
    <a:srgbClr val="803F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618" autoAdjust="0"/>
    <p:restoredTop sz="89599" autoAdjust="0"/>
  </p:normalViewPr>
  <p:slideViewPr>
    <p:cSldViewPr snapToGrid="0" snapToObjects="1">
      <p:cViewPr varScale="1">
        <p:scale>
          <a:sx n="93" d="100"/>
          <a:sy n="93" d="100"/>
        </p:scale>
        <p:origin x="78" y="684"/>
      </p:cViewPr>
      <p:guideLst>
        <p:guide orient="horz" pos="163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B496E0-478B-4050-BB43-86A94B64383C}" type="datetime1">
              <a:rPr lang="en-US"/>
              <a:pPr/>
              <a:t>11/29/2018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99EBA42-1651-40BE-AF49-D89F8ECBFC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626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7186BF0-A929-4212-84F1-8321390E69EF}" type="datetime1">
              <a:rPr lang="en-US"/>
              <a:pPr/>
              <a:t>11/29/2018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B2957B2-7D4B-489E-AFAD-4F025189866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8371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342809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ＭＳ Ｐゴシック" charset="0"/>
        <a:cs typeface="Geneva" charset="0"/>
      </a:defRPr>
    </a:lvl1pPr>
    <a:lvl2pPr marL="342809" algn="l" defTabSz="342809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Geneva" charset="0"/>
        <a:cs typeface="Geneva" charset="0"/>
      </a:defRPr>
    </a:lvl2pPr>
    <a:lvl3pPr marL="685617" algn="l" defTabSz="342809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Geneva" charset="0"/>
        <a:cs typeface="Geneva" charset="0"/>
      </a:defRPr>
    </a:lvl3pPr>
    <a:lvl4pPr marL="1028426" algn="l" defTabSz="342809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Geneva" charset="0"/>
        <a:cs typeface="Geneva" charset="0"/>
      </a:defRPr>
    </a:lvl4pPr>
    <a:lvl5pPr marL="1371234" algn="l" defTabSz="342809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+mn-lt"/>
        <a:ea typeface="Geneva" charset="0"/>
        <a:cs typeface="Geneva" charset="0"/>
      </a:defRPr>
    </a:lvl5pPr>
    <a:lvl6pPr marL="1714043" algn="l" defTabSz="3428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851" algn="l" defTabSz="3428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660" algn="l" defTabSz="3428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468" algn="l" defTabSz="342809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05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582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9088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3240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26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2957B2-7D4B-489E-AFAD-4F0251898665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265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342" y="1"/>
            <a:ext cx="2524658" cy="476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1597449"/>
            <a:ext cx="5827782" cy="1102264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2913975"/>
            <a:ext cx="5313566" cy="131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17386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342" y="1"/>
            <a:ext cx="2524658" cy="476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1597449"/>
            <a:ext cx="5827782" cy="1102264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2913975"/>
            <a:ext cx="5313566" cy="131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881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1">
              <a:alpha val="50195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4801870"/>
            <a:ext cx="2134235" cy="2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75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16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4485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4801869"/>
            <a:ext cx="2134235" cy="2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38076" marR="0" indent="-138076" algn="l" defTabSz="3428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50" baseline="0">
                <a:solidFill>
                  <a:schemeClr val="tx1"/>
                </a:solidFill>
              </a:defRPr>
            </a:lvl1pPr>
            <a:lvl2pPr marL="269009" indent="-130934">
              <a:buClr>
                <a:schemeClr val="bg1"/>
              </a:buClr>
              <a:buFont typeface="Arial"/>
              <a:buChar char="•"/>
              <a:defRPr sz="165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665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081" y="4801869"/>
            <a:ext cx="2134235" cy="2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buNone/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934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4801870"/>
            <a:ext cx="2134235" cy="2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75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16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14031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4801869"/>
            <a:ext cx="2134235" cy="2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38076" marR="0" indent="-138076" algn="l" defTabSz="3428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50" baseline="0">
                <a:solidFill>
                  <a:schemeClr val="tx1"/>
                </a:solidFill>
              </a:defRPr>
            </a:lvl1pPr>
            <a:lvl2pPr marL="269009" indent="-130934">
              <a:buClr>
                <a:schemeClr val="bg1"/>
              </a:buClr>
              <a:buFont typeface="Arial"/>
              <a:buChar char="•"/>
              <a:defRPr sz="1650"/>
            </a:lvl2pPr>
          </a:lstStyle>
          <a:p>
            <a:pPr lvl="0"/>
            <a:r>
              <a:rPr lang="en-US" noProof="0" smtClean="0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1630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57081" y="4801869"/>
            <a:ext cx="2134235" cy="244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050" smtClean="0">
                <a:solidFill>
                  <a:srgbClr val="414141"/>
                </a:solidFill>
              </a:rPr>
              <a:t>www.bl.uk</a:t>
            </a:r>
          </a:p>
        </p:txBody>
      </p:sp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buNone/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3115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Lime: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add title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dirty="0" smtClean="0"/>
              <a:t>Click to add text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199397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803F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Crop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19342" y="1"/>
            <a:ext cx="2524658" cy="4769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216" y="1597449"/>
            <a:ext cx="5827782" cy="1102264"/>
          </a:xfrm>
        </p:spPr>
        <p:txBody>
          <a:bodyPr anchor="t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14216" y="2913975"/>
            <a:ext cx="5313566" cy="131414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accent2"/>
                </a:solidFill>
              </a:defRPr>
            </a:lvl1pPr>
            <a:lvl2pPr marL="3428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4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6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9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4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342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57081" y="4801870"/>
            <a:ext cx="2134235" cy="2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75" dirty="0" smtClean="0">
                <a:solidFill>
                  <a:srgbClr val="FFFFFF"/>
                </a:solidFill>
              </a:rPr>
              <a:t>www.bl.uk</a:t>
            </a:r>
          </a:p>
        </p:txBody>
      </p:sp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>
              <a:defRPr sz="165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292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57081" y="4801870"/>
            <a:ext cx="2134235" cy="2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75" dirty="0" smtClean="0">
                <a:solidFill>
                  <a:srgbClr val="FFFFFF"/>
                </a:solidFill>
              </a:rPr>
              <a:t>www.bl.uk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8"/>
          <p:cNvSpPr>
            <a:spLocks noGrp="1"/>
          </p:cNvSpPr>
          <p:nvPr>
            <p:ph idx="1"/>
          </p:nvPr>
        </p:nvSpPr>
        <p:spPr bwMode="auto">
          <a:xfrm>
            <a:off x="342811" y="1199873"/>
            <a:ext cx="6170593" cy="3393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40" tIns="45720" rIns="91440" bIns="45720"/>
          <a:lstStyle>
            <a:lvl1pPr marL="138076" marR="0" indent="-138076" algn="l" defTabSz="34280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900"/>
              </a:spcAft>
              <a:buClr>
                <a:schemeClr val="accent2"/>
              </a:buClr>
              <a:buSzTx/>
              <a:buFont typeface="Arial"/>
              <a:buChar char="•"/>
              <a:tabLst/>
              <a:defRPr sz="1650" baseline="0">
                <a:solidFill>
                  <a:schemeClr val="tx1"/>
                </a:solidFill>
              </a:defRPr>
            </a:lvl1pPr>
            <a:lvl2pPr marL="269009" indent="-130934">
              <a:buClr>
                <a:schemeClr val="bg1"/>
              </a:buClr>
              <a:buFont typeface="Arial"/>
              <a:buChar char="•"/>
              <a:defRPr sz="1650"/>
            </a:lvl2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46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BLMARK_4 COL_BLRED_18mm.eps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4698310"/>
            <a:ext cx="9144000" cy="445191"/>
          </a:xfrm>
          <a:prstGeom prst="rect">
            <a:avLst/>
          </a:prstGeom>
          <a:solidFill>
            <a:srgbClr val="803F92"/>
          </a:solidFill>
          <a:ln>
            <a:noFill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 anchor="ctr"/>
          <a:lstStyle/>
          <a:p>
            <a:pPr algn="ctr" defTabSz="408276"/>
            <a:endParaRPr lang="en-GB" sz="1181">
              <a:solidFill>
                <a:srgbClr val="959595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57081" y="4801870"/>
            <a:ext cx="2134235" cy="278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7" tIns="40819" rIns="81637" bIns="40819">
            <a:spAutoFit/>
          </a:bodyPr>
          <a:lstStyle>
            <a:lvl1pPr defTabSz="5445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Geneva" charset="0"/>
              </a:defRPr>
            </a:lvl1pPr>
            <a:lvl2pPr marL="45165963" indent="-44621450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3pPr>
            <a:lvl4pPr marL="42265600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 marL="42810113" indent="-40632063" defTabSz="544513" eaLnBrk="0" hangingPunct="0"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32673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marL="437245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marL="441817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marL="44638913" indent="-40632063" defTabSz="5445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eaLnBrk="1" hangingPunct="1">
              <a:defRPr/>
            </a:pPr>
            <a:r>
              <a:rPr lang="en-US" sz="1275" dirty="0" smtClean="0">
                <a:solidFill>
                  <a:srgbClr val="FFFFFF"/>
                </a:solidFill>
              </a:rPr>
              <a:t>www.bl.uk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811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5243" y="1199873"/>
            <a:ext cx="3028161" cy="3393686"/>
          </a:xfrm>
          <a:prstGeom prst="rect">
            <a:avLst/>
          </a:prstGeom>
        </p:spPr>
        <p:txBody>
          <a:bodyPr/>
          <a:lstStyle>
            <a:lvl1pPr>
              <a:buNone/>
              <a:defRPr sz="2099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Arial" pitchFamily="34" charset="0"/>
              </a:defRPr>
            </a:lvl1pPr>
          </a:lstStyle>
          <a:p>
            <a:fld id="{E03ED3DC-378C-4D78-A54F-5AC8AD2F527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33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emf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05931"/>
            <a:ext cx="8229838" cy="8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4767350"/>
            <a:ext cx="2134235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r>
              <a:rPr lang="en-GB" smtClean="0"/>
              <a:t>www.bl.uk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4767350"/>
            <a:ext cx="2134234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algn="r"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199872"/>
            <a:ext cx="8229838" cy="33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43" r:id="rId5"/>
  </p:sldLayoutIdLst>
  <p:hf hdr="0" dt="0"/>
  <p:txStyles>
    <p:titleStyle>
      <a:lvl1pPr algn="l" defTabSz="408276" rtl="0" eaLnBrk="1" fontAlgn="base" hangingPunct="1">
        <a:spcBef>
          <a:spcPct val="0"/>
        </a:spcBef>
        <a:spcAft>
          <a:spcPct val="0"/>
        </a:spcAft>
        <a:defRPr sz="28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42809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685617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028426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371234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73785" indent="-173785" algn="l" defTabSz="408276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484456" indent="-320193" algn="l" defTabSz="408276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020094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428369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1836645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1885447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05931"/>
            <a:ext cx="8229838" cy="8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4767350"/>
            <a:ext cx="2134235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r>
              <a:rPr lang="en-GB" smtClean="0"/>
              <a:t>www.bl.uk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4767350"/>
            <a:ext cx="2134234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algn="r"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199872"/>
            <a:ext cx="8229838" cy="33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08276" rtl="0" eaLnBrk="1" fontAlgn="base" hangingPunct="1">
        <a:spcBef>
          <a:spcPct val="0"/>
        </a:spcBef>
        <a:spcAft>
          <a:spcPct val="0"/>
        </a:spcAft>
        <a:defRPr sz="28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42809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685617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028426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371234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73785" indent="-173785" algn="l" defTabSz="408276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484456" indent="-320193" algn="l" defTabSz="408276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020094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428369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1836645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1885447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081" y="205931"/>
            <a:ext cx="8229838" cy="857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Title 32pt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457081" y="4767350"/>
            <a:ext cx="2134235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r>
              <a:rPr lang="en-GB" smtClean="0"/>
              <a:t>www.bl.uk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6552685" y="4767350"/>
            <a:ext cx="2134234" cy="273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ctr" anchorCtr="0" compatLnSpc="1">
            <a:prstTxWarp prst="textNoShape">
              <a:avLst/>
            </a:prstTxWarp>
          </a:bodyPr>
          <a:lstStyle>
            <a:lvl1pPr algn="r" defTabSz="408276">
              <a:defRPr sz="1050">
                <a:solidFill>
                  <a:srgbClr val="939393"/>
                </a:solidFill>
                <a:latin typeface="Calibri" pitchFamily="34" charset="0"/>
              </a:defRPr>
            </a:lvl1pPr>
          </a:lstStyle>
          <a:p>
            <a:fld id="{0839BA26-6EE6-42C5-B48D-B4CCE79D722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29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457081" y="1199872"/>
            <a:ext cx="8229838" cy="339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78" tIns="54439" rIns="108878" bIns="5443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Bullet 1</a:t>
            </a:r>
          </a:p>
          <a:p>
            <a:pPr lvl="1"/>
            <a:r>
              <a:rPr lang="en-GB" smtClean="0"/>
              <a:t>Second level</a:t>
            </a:r>
          </a:p>
        </p:txBody>
      </p:sp>
      <p:pic>
        <p:nvPicPr>
          <p:cNvPr id="1030" name="Picture 3" descr="BLMARK_4 COL_BLRED_18mm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3" descr="BLMARK_4 COL_BLRED_18mm.eps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2885" y="114274"/>
            <a:ext cx="404707" cy="788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</p:sldLayoutIdLst>
  <p:hf hdr="0" dt="0"/>
  <p:txStyles>
    <p:titleStyle>
      <a:lvl1pPr algn="l" defTabSz="408276" rtl="0" eaLnBrk="1" fontAlgn="base" hangingPunct="1">
        <a:spcBef>
          <a:spcPct val="0"/>
        </a:spcBef>
        <a:spcAft>
          <a:spcPct val="0"/>
        </a:spcAft>
        <a:defRPr sz="28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2pPr>
      <a:lvl3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3pPr>
      <a:lvl4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4pPr>
      <a:lvl5pPr algn="l" defTabSz="408276" rtl="0" eaLnBrk="1" fontAlgn="base" hangingPunct="1">
        <a:spcBef>
          <a:spcPct val="0"/>
        </a:spcBef>
        <a:spcAft>
          <a:spcPct val="0"/>
        </a:spcAft>
        <a:defRPr sz="2849">
          <a:solidFill>
            <a:schemeClr val="tx1"/>
          </a:solidFill>
          <a:latin typeface="Arial" charset="0"/>
          <a:ea typeface="ＭＳ Ｐゴシック" charset="0"/>
          <a:cs typeface="Geneva" charset="-128"/>
        </a:defRPr>
      </a:lvl5pPr>
      <a:lvl6pPr marL="342809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6pPr>
      <a:lvl7pPr marL="685617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7pPr>
      <a:lvl8pPr marL="1028426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8pPr>
      <a:lvl9pPr marL="1371234" algn="ctr" defTabSz="342809" rtl="0" eaLnBrk="1" fontAlgn="base" hangingPunct="1">
        <a:spcBef>
          <a:spcPct val="0"/>
        </a:spcBef>
        <a:spcAft>
          <a:spcPct val="0"/>
        </a:spcAft>
        <a:defRPr sz="3299">
          <a:solidFill>
            <a:schemeClr val="tx1"/>
          </a:solidFill>
          <a:latin typeface="Calibri" charset="0"/>
          <a:ea typeface="Geneva" charset="-128"/>
          <a:cs typeface="Geneva" charset="-128"/>
        </a:defRPr>
      </a:lvl9pPr>
    </p:titleStyle>
    <p:bodyStyle>
      <a:lvl1pPr marL="173785" indent="-173785" algn="l" defTabSz="408276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ＭＳ Ｐゴシック" charset="0"/>
          <a:cs typeface="Geneva" charset="0"/>
        </a:defRPr>
      </a:lvl1pPr>
      <a:lvl2pPr marL="484456" indent="-320193" algn="l" defTabSz="408276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2pPr>
      <a:lvl3pPr marL="1020094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3pPr>
      <a:lvl4pPr marL="1428369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4pPr>
      <a:lvl5pPr marL="1836645" indent="-203543" algn="l" defTabSz="408276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949" kern="1200">
          <a:solidFill>
            <a:schemeClr val="tx1"/>
          </a:solidFill>
          <a:latin typeface="Arial"/>
          <a:ea typeface="Geneva" charset="-128"/>
          <a:cs typeface="Geneva" charset="0"/>
        </a:defRPr>
      </a:lvl5pPr>
      <a:lvl6pPr marL="1885447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256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064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873" indent="-171404" algn="l" defTabSz="342809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09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17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426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234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043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6851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660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468" algn="l" defTabSz="342809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-46" b="11792"/>
          <a:stretch/>
        </p:blipFill>
        <p:spPr>
          <a:xfrm>
            <a:off x="0" y="-18278"/>
            <a:ext cx="9167792" cy="5161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421" y="-18277"/>
            <a:ext cx="3172605" cy="5143352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447134" y="1152070"/>
            <a:ext cx="5821404" cy="3638877"/>
          </a:xfrm>
          <a:prstGeom prst="rect">
            <a:avLst/>
          </a:prstGeom>
        </p:spPr>
        <p:txBody>
          <a:bodyPr vert="horz" lIns="82293" tIns="411468" rIns="82293" bIns="41147" rtlCol="0">
            <a:normAutofit lnSpcReduction="10000"/>
          </a:bodyPr>
          <a:lstStyle>
            <a:lvl1pPr marL="174625" indent="-174625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99" b="1" dirty="0">
                <a:solidFill>
                  <a:srgbClr val="FFFFFF"/>
                </a:solidFill>
                <a:latin typeface="Calibri" panose="020F0502020204030204" pitchFamily="34" charset="0"/>
              </a:rPr>
              <a:t>Audio Preservation and Access:</a:t>
            </a:r>
          </a:p>
          <a:p>
            <a:pPr marL="0" indent="0">
              <a:buNone/>
            </a:pPr>
            <a:r>
              <a:rPr lang="en-GB" sz="2699" b="1" dirty="0">
                <a:solidFill>
                  <a:srgbClr val="FFFFFF"/>
                </a:solidFill>
                <a:latin typeface="Calibri" panose="020F0502020204030204" pitchFamily="34" charset="0"/>
              </a:rPr>
              <a:t>Overcoming the Challenges</a:t>
            </a:r>
          </a:p>
          <a:p>
            <a:pPr marL="0" indent="0">
              <a:buNone/>
            </a:pPr>
            <a:endParaRPr lang="en-GB" sz="2160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rgbClr val="FFFFFF"/>
                </a:solidFill>
                <a:latin typeface="Calibri" panose="020F0502020204030204" pitchFamily="34" charset="0"/>
              </a:rPr>
              <a:t>Adam Tovell, Head of Technical Services, Sound &amp; </a:t>
            </a:r>
            <a:r>
              <a:rPr lang="en-GB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Vision, The </a:t>
            </a:r>
            <a:r>
              <a:rPr lang="en-GB" sz="1800" dirty="0">
                <a:solidFill>
                  <a:srgbClr val="FFFFFF"/>
                </a:solidFill>
                <a:latin typeface="Calibri" panose="020F0502020204030204" pitchFamily="34" charset="0"/>
              </a:rPr>
              <a:t>British Library</a:t>
            </a:r>
          </a:p>
          <a:p>
            <a:pPr marL="0" indent="0">
              <a:buNone/>
            </a:pPr>
            <a:r>
              <a:rPr lang="en-GB" sz="1800" dirty="0" smtClean="0">
                <a:solidFill>
                  <a:srgbClr val="FFFFFF"/>
                </a:solidFill>
                <a:latin typeface="Calibri" panose="020F0502020204030204" pitchFamily="34" charset="0"/>
              </a:rPr>
              <a:t>British and Irish Sound Archives Conference, Aberystwyth, 2018</a:t>
            </a:r>
            <a:endParaRPr lang="en-GB" sz="1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863" y="109148"/>
            <a:ext cx="464793" cy="907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439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10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" y="7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7306" y="360927"/>
            <a:ext cx="5586009" cy="4400971"/>
          </a:xfrm>
        </p:spPr>
      </p:pic>
    </p:spTree>
    <p:extLst>
      <p:ext uri="{BB962C8B-B14F-4D97-AF65-F5344CB8AC3E}">
        <p14:creationId xmlns:p14="http://schemas.microsoft.com/office/powerpoint/2010/main" val="6252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" y="74"/>
            <a:ext cx="9141028" cy="514335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11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42811" y="1199912"/>
            <a:ext cx="8516560" cy="3827681"/>
          </a:xfrm>
        </p:spPr>
        <p:txBody>
          <a:bodyPr/>
          <a:lstStyle/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METS provides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a suitable framework for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the description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of complex audio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objects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Enables recording of the physical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structure of a resource (e.g. a tape and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its sides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), the logical structure (the recorded content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), the files that comprise a resource and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the relationships between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them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Supports SMPTE timecode to define ranges within audio files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Allows insertion of preservation-level metadata in native schemas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82" y="205999"/>
            <a:ext cx="8229838" cy="857027"/>
          </a:xfrm>
        </p:spPr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METS for Audio</a:t>
            </a:r>
          </a:p>
        </p:txBody>
      </p:sp>
    </p:spTree>
    <p:extLst>
      <p:ext uri="{BB962C8B-B14F-4D97-AF65-F5344CB8AC3E}">
        <p14:creationId xmlns:p14="http://schemas.microsoft.com/office/powerpoint/2010/main" val="1796557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141952" y="0"/>
            <a:ext cx="500204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669"/>
            <a:ext cx="3959454" cy="31522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157995" y="906420"/>
            <a:ext cx="49860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mets:structMap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TYPE="LOGICAL"&gt;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ID="log0" TYPE="Work"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CONTENTIDS="ark:/81055/vdc_100059107815.0x000002"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DMDID="dmd0" ADMID="amd1-rights1"&gt;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ID="log1" TYPE="Recording"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CONTENTIDS="ark:/81055/vdc_100059107815.0x000006"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DMDID="dmd1"&gt;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mets:structMap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</p:txBody>
      </p:sp>
      <p:sp>
        <p:nvSpPr>
          <p:cNvPr id="24" name="Left Brace 23"/>
          <p:cNvSpPr/>
          <p:nvPr/>
        </p:nvSpPr>
        <p:spPr>
          <a:xfrm>
            <a:off x="3555378" y="997669"/>
            <a:ext cx="524233" cy="1940076"/>
          </a:xfrm>
          <a:prstGeom prst="leftBrace">
            <a:avLst>
              <a:gd name="adj1" fmla="val 8333"/>
              <a:gd name="adj2" fmla="val 24943"/>
            </a:avLst>
          </a:prstGeom>
          <a:ln w="28575"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</p:spTree>
    <p:extLst>
      <p:ext uri="{BB962C8B-B14F-4D97-AF65-F5344CB8AC3E}">
        <p14:creationId xmlns:p14="http://schemas.microsoft.com/office/powerpoint/2010/main" val="316793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1952" y="0"/>
            <a:ext cx="500204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669"/>
            <a:ext cx="3959454" cy="31522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41908" y="70819"/>
            <a:ext cx="480583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mets:structMap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TYPE="PHYSICAL"&gt;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ID="phys0" TYPE="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PhysicalResource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ORDER="1"&gt;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ID="phys1" TYPE="Tape"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CONTENTIDS="ark:/81055/vdc_100059107815.0x000003" ORDER="1"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ORDERLABEL="Tape 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ID="phys2" TYPE="Side"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CONTENTIDS="ark:/81055/vdc_100059107815.0x000004" ORDER="1"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ORDERLABEL="Tape 1 Side 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mets:fptr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FILEID="file1" /&gt;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ID="phys3" TYPE="Side"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CONTENTIDS="ark:/81055/vdc_100059107815.0x000005" ORDER="2"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ORDERLABEL="Tape 1 Side 2"&gt;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mets:fptr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FILEID="file2" /&gt;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mets:structMap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</p:txBody>
      </p:sp>
      <p:sp>
        <p:nvSpPr>
          <p:cNvPr id="6" name="Left Brace 5"/>
          <p:cNvSpPr/>
          <p:nvPr/>
        </p:nvSpPr>
        <p:spPr>
          <a:xfrm>
            <a:off x="3571421" y="177421"/>
            <a:ext cx="524233" cy="4850171"/>
          </a:xfrm>
          <a:prstGeom prst="leftBrace">
            <a:avLst>
              <a:gd name="adj1" fmla="val 8333"/>
              <a:gd name="adj2" fmla="val 49488"/>
            </a:avLst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</p:spTree>
    <p:extLst>
      <p:ext uri="{BB962C8B-B14F-4D97-AF65-F5344CB8AC3E}">
        <p14:creationId xmlns:p14="http://schemas.microsoft.com/office/powerpoint/2010/main" val="340902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141952" y="0"/>
            <a:ext cx="500204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669"/>
            <a:ext cx="3959454" cy="31522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71605" y="547535"/>
            <a:ext cx="474818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ID="phys0" TYPE="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PhysicalResource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ORDER="1"&gt;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ID="phys1" TYPE="Tape"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CONTENTIDS="ark:/81055/vdc_100059107815.0x000003" ORDER="1"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ORDERLABEL="Tape 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ID="phys2" TYPE="Side"  CONTENTIDS="ark:/81055/vdc_100059107815.0x000004" ORDER="1"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ORDERLABEL="Tape 1 Side 1"&gt;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mets:fptr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FILEID="file1" /&gt;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ID="phys4" ORDER="1" TYPE="Recorded Area"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CONTENTIDS="ark:/81055/vdc_100059107815.0x000007"&gt;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mets:fptr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mets:area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 FILEID="file1" BETYPE="SMPTE-25"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BEGIN="00:00:00:00" END="00:31:49:23" /&gt;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mets:fptr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  <a:p>
            <a:r>
              <a:rPr lang="en-GB" sz="1400" dirty="0">
                <a:solidFill>
                  <a:schemeClr val="bg2"/>
                </a:solidFill>
                <a:latin typeface="+mj-lt"/>
              </a:rPr>
              <a:t> &lt;/</a:t>
            </a:r>
            <a:r>
              <a:rPr lang="en-GB" sz="1400" dirty="0" err="1">
                <a:solidFill>
                  <a:schemeClr val="bg2"/>
                </a:solidFill>
                <a:latin typeface="+mj-lt"/>
              </a:rPr>
              <a:t>mets:div</a:t>
            </a:r>
            <a:r>
              <a:rPr lang="en-GB" sz="1400" dirty="0">
                <a:solidFill>
                  <a:schemeClr val="bg2"/>
                </a:solidFill>
                <a:latin typeface="+mj-lt"/>
              </a:rPr>
              <a:t>&gt;</a:t>
            </a:r>
          </a:p>
        </p:txBody>
      </p:sp>
      <p:sp>
        <p:nvSpPr>
          <p:cNvPr id="6" name="Left Brace 5"/>
          <p:cNvSpPr/>
          <p:nvPr/>
        </p:nvSpPr>
        <p:spPr>
          <a:xfrm>
            <a:off x="3571421" y="1132764"/>
            <a:ext cx="524233" cy="2797791"/>
          </a:xfrm>
          <a:prstGeom prst="leftBrace">
            <a:avLst>
              <a:gd name="adj1" fmla="val 8333"/>
              <a:gd name="adj2" fmla="val 49488"/>
            </a:avLst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</p:spTree>
    <p:extLst>
      <p:ext uri="{BB962C8B-B14F-4D97-AF65-F5344CB8AC3E}">
        <p14:creationId xmlns:p14="http://schemas.microsoft.com/office/powerpoint/2010/main" val="140872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141952" y="0"/>
            <a:ext cx="5002047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997669"/>
            <a:ext cx="3959454" cy="31522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47411" y="256674"/>
            <a:ext cx="451196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latin typeface="+mn-lt"/>
              </a:rPr>
              <a:t>&lt;</a:t>
            </a:r>
            <a:r>
              <a:rPr lang="en-GB" sz="1200" dirty="0" err="1">
                <a:latin typeface="+mn-lt"/>
              </a:rPr>
              <a:t>mets:smLinkGrp</a:t>
            </a:r>
            <a:r>
              <a:rPr lang="en-GB" sz="1200" dirty="0">
                <a:latin typeface="+mn-lt"/>
              </a:rPr>
              <a:t>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mets:smLocatorLink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xlink:href</a:t>
            </a:r>
            <a:r>
              <a:rPr lang="en-GB" sz="1200" dirty="0">
                <a:latin typeface="+mn-lt"/>
              </a:rPr>
              <a:t>="#log0" </a:t>
            </a:r>
            <a:r>
              <a:rPr lang="en-GB" sz="1200" dirty="0" err="1">
                <a:latin typeface="+mn-lt"/>
              </a:rPr>
              <a:t>xlink:label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logentity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="locator"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mets:smLocatorLink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xlink:href</a:t>
            </a:r>
            <a:r>
              <a:rPr lang="en-GB" sz="1200" dirty="0">
                <a:latin typeface="+mn-lt"/>
              </a:rPr>
              <a:t>="#phys0" </a:t>
            </a:r>
            <a:r>
              <a:rPr lang="en-GB" sz="1200" dirty="0" err="1">
                <a:latin typeface="+mn-lt"/>
              </a:rPr>
              <a:t>xlink:label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physentity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="locator"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mets:smArcLink</a:t>
            </a:r>
            <a:r>
              <a:rPr lang="en-GB" sz="1200" dirty="0">
                <a:latin typeface="+mn-lt"/>
              </a:rPr>
              <a:t> ARCTYPE="</a:t>
            </a:r>
            <a:r>
              <a:rPr lang="en-GB" sz="1200" dirty="0" err="1">
                <a:latin typeface="+mn-lt"/>
              </a:rPr>
              <a:t>logicalphysical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xlink:from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logentity</a:t>
            </a:r>
            <a:r>
              <a:rPr lang="en-GB" sz="1200" dirty="0">
                <a:latin typeface="+mn-lt"/>
              </a:rPr>
              <a:t>" </a:t>
            </a:r>
            <a:r>
              <a:rPr lang="en-GB" sz="1200" dirty="0" err="1">
                <a:latin typeface="+mn-lt"/>
              </a:rPr>
              <a:t>xlink:to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physentity</a:t>
            </a:r>
            <a:r>
              <a:rPr lang="en-GB" sz="1200" dirty="0">
                <a:latin typeface="+mn-lt"/>
              </a:rPr>
              <a:t>" </a:t>
            </a:r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="arc" /&gt;</a:t>
            </a:r>
          </a:p>
          <a:p>
            <a:r>
              <a:rPr lang="en-GB" sz="1200" dirty="0">
                <a:latin typeface="+mn-lt"/>
              </a:rPr>
              <a:t> &lt;/</a:t>
            </a:r>
            <a:r>
              <a:rPr lang="en-GB" sz="1200" dirty="0" err="1">
                <a:latin typeface="+mn-lt"/>
              </a:rPr>
              <a:t>mets:smLinkGrp</a:t>
            </a:r>
            <a:r>
              <a:rPr lang="en-GB" sz="1200" dirty="0">
                <a:latin typeface="+mn-lt"/>
              </a:rPr>
              <a:t>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mets:smLinkGrp</a:t>
            </a:r>
            <a:r>
              <a:rPr lang="en-GB" sz="1200" dirty="0">
                <a:latin typeface="+mn-lt"/>
              </a:rPr>
              <a:t>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mets:smLocatorLink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xlink:href</a:t>
            </a:r>
            <a:r>
              <a:rPr lang="en-GB" sz="1200" dirty="0">
                <a:latin typeface="+mn-lt"/>
              </a:rPr>
              <a:t>="#log1" </a:t>
            </a:r>
            <a:r>
              <a:rPr lang="en-GB" sz="1200" dirty="0" err="1">
                <a:latin typeface="+mn-lt"/>
              </a:rPr>
              <a:t>xlink:label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logentity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="locator"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mets:smLocatorLink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xlink:href</a:t>
            </a:r>
            <a:r>
              <a:rPr lang="en-GB" sz="1200" dirty="0">
                <a:latin typeface="+mn-lt"/>
              </a:rPr>
              <a:t>="#phys4" </a:t>
            </a:r>
            <a:r>
              <a:rPr lang="en-GB" sz="1200" dirty="0" err="1">
                <a:latin typeface="+mn-lt"/>
              </a:rPr>
              <a:t>xlink:label</a:t>
            </a:r>
            <a:r>
              <a:rPr lang="en-GB" sz="1200" dirty="0">
                <a:latin typeface="+mn-lt"/>
              </a:rPr>
              <a:t>="physentityphys4"</a:t>
            </a:r>
          </a:p>
          <a:p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="locator"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mets:smLocatorLink</a:t>
            </a:r>
            <a:r>
              <a:rPr lang="en-GB" sz="1200" dirty="0">
                <a:latin typeface="+mn-lt"/>
              </a:rPr>
              <a:t> </a:t>
            </a:r>
            <a:r>
              <a:rPr lang="en-GB" sz="1200" dirty="0" err="1">
                <a:latin typeface="+mn-lt"/>
              </a:rPr>
              <a:t>xlink:href</a:t>
            </a:r>
            <a:r>
              <a:rPr lang="en-GB" sz="1200" dirty="0">
                <a:latin typeface="+mn-lt"/>
              </a:rPr>
              <a:t>="#phys5" </a:t>
            </a:r>
            <a:r>
              <a:rPr lang="en-GB" sz="1200" dirty="0" err="1">
                <a:latin typeface="+mn-lt"/>
              </a:rPr>
              <a:t>xlink:label</a:t>
            </a:r>
            <a:r>
              <a:rPr lang="en-GB" sz="1200" dirty="0">
                <a:latin typeface="+mn-lt"/>
              </a:rPr>
              <a:t>="physentityphys5"</a:t>
            </a:r>
          </a:p>
          <a:p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="locator"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mets:smArcLink</a:t>
            </a:r>
            <a:r>
              <a:rPr lang="en-GB" sz="1200" dirty="0">
                <a:latin typeface="+mn-lt"/>
              </a:rPr>
              <a:t> ARCTYPE="</a:t>
            </a:r>
            <a:r>
              <a:rPr lang="en-GB" sz="1200" dirty="0" err="1">
                <a:latin typeface="+mn-lt"/>
              </a:rPr>
              <a:t>logicalphysical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xlink:from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logentity</a:t>
            </a:r>
            <a:r>
              <a:rPr lang="en-GB" sz="1200" dirty="0">
                <a:latin typeface="+mn-lt"/>
              </a:rPr>
              <a:t>" </a:t>
            </a:r>
            <a:r>
              <a:rPr lang="en-GB" sz="1200" dirty="0" err="1">
                <a:latin typeface="+mn-lt"/>
              </a:rPr>
              <a:t>xlink:to</a:t>
            </a:r>
            <a:r>
              <a:rPr lang="en-GB" sz="1200" dirty="0">
                <a:latin typeface="+mn-lt"/>
              </a:rPr>
              <a:t>="physentity-phys4" </a:t>
            </a:r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="arc" /&gt;</a:t>
            </a:r>
          </a:p>
          <a:p>
            <a:r>
              <a:rPr lang="en-GB" sz="1200" dirty="0">
                <a:latin typeface="+mn-lt"/>
              </a:rPr>
              <a:t> &lt;</a:t>
            </a:r>
            <a:r>
              <a:rPr lang="en-GB" sz="1200" dirty="0" err="1">
                <a:latin typeface="+mn-lt"/>
              </a:rPr>
              <a:t>mets:smArcLink</a:t>
            </a:r>
            <a:r>
              <a:rPr lang="en-GB" sz="1200" dirty="0">
                <a:latin typeface="+mn-lt"/>
              </a:rPr>
              <a:t> ARCTYPE="</a:t>
            </a:r>
            <a:r>
              <a:rPr lang="en-GB" sz="1200" dirty="0" err="1">
                <a:latin typeface="+mn-lt"/>
              </a:rPr>
              <a:t>logicalphysical</a:t>
            </a:r>
            <a:r>
              <a:rPr lang="en-GB" sz="1200" dirty="0">
                <a:latin typeface="+mn-lt"/>
              </a:rPr>
              <a:t>"</a:t>
            </a:r>
          </a:p>
          <a:p>
            <a:r>
              <a:rPr lang="en-GB" sz="1200" dirty="0" err="1">
                <a:latin typeface="+mn-lt"/>
              </a:rPr>
              <a:t>xlink:from</a:t>
            </a:r>
            <a:r>
              <a:rPr lang="en-GB" sz="1200" dirty="0">
                <a:latin typeface="+mn-lt"/>
              </a:rPr>
              <a:t>="</a:t>
            </a:r>
            <a:r>
              <a:rPr lang="en-GB" sz="1200" dirty="0" err="1">
                <a:latin typeface="+mn-lt"/>
              </a:rPr>
              <a:t>logentity</a:t>
            </a:r>
            <a:r>
              <a:rPr lang="en-GB" sz="1200" dirty="0">
                <a:latin typeface="+mn-lt"/>
              </a:rPr>
              <a:t>" </a:t>
            </a:r>
            <a:r>
              <a:rPr lang="en-GB" sz="1200" dirty="0" err="1">
                <a:latin typeface="+mn-lt"/>
              </a:rPr>
              <a:t>xlink:to</a:t>
            </a:r>
            <a:r>
              <a:rPr lang="en-GB" sz="1200" dirty="0">
                <a:latin typeface="+mn-lt"/>
              </a:rPr>
              <a:t>="physentity-phys5" </a:t>
            </a:r>
            <a:r>
              <a:rPr lang="en-GB" sz="1200" dirty="0" err="1">
                <a:latin typeface="+mn-lt"/>
              </a:rPr>
              <a:t>xlink:type</a:t>
            </a:r>
            <a:r>
              <a:rPr lang="en-GB" sz="1200" dirty="0">
                <a:latin typeface="+mn-lt"/>
              </a:rPr>
              <a:t>="arc" /&gt;</a:t>
            </a:r>
          </a:p>
          <a:p>
            <a:r>
              <a:rPr lang="en-GB" sz="1200" dirty="0">
                <a:latin typeface="+mn-lt"/>
              </a:rPr>
              <a:t> &lt;/</a:t>
            </a:r>
            <a:r>
              <a:rPr lang="en-GB" sz="1200" dirty="0" err="1">
                <a:latin typeface="+mn-lt"/>
              </a:rPr>
              <a:t>mets:smLinkGrp</a:t>
            </a:r>
            <a:r>
              <a:rPr lang="en-GB" sz="1200" dirty="0">
                <a:latin typeface="+mn-lt"/>
              </a:rPr>
              <a:t>&gt;</a:t>
            </a:r>
          </a:p>
          <a:p>
            <a:r>
              <a:rPr lang="en-GB" sz="1200" dirty="0">
                <a:latin typeface="+mn-lt"/>
              </a:rPr>
              <a:t> &lt;/</a:t>
            </a:r>
            <a:r>
              <a:rPr lang="en-GB" sz="1200" dirty="0" err="1">
                <a:latin typeface="+mn-lt"/>
              </a:rPr>
              <a:t>mets:structLink</a:t>
            </a:r>
            <a:r>
              <a:rPr lang="en-GB" sz="1200" dirty="0">
                <a:latin typeface="+mn-lt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757568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013" y="1343551"/>
            <a:ext cx="3656648" cy="2709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58" y="1367558"/>
            <a:ext cx="3613796" cy="275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76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" y="-91873"/>
            <a:ext cx="9315481" cy="5235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A SIP Tool for Audio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17</a:t>
            </a:fld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42933" y="1063026"/>
            <a:ext cx="8972813" cy="2995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3785" indent="-173785" algn="l" defTabSz="40827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itchFamily="34" charset="0"/>
              <a:buChar char="•"/>
              <a:defRPr sz="1650" kern="1200" baseline="0">
                <a:solidFill>
                  <a:schemeClr val="tx1"/>
                </a:solidFill>
                <a:latin typeface="Arial"/>
                <a:ea typeface="ＭＳ Ｐゴシック" charset="0"/>
                <a:cs typeface="Geneva" charset="0"/>
              </a:defRPr>
            </a:lvl1pPr>
            <a:lvl2pPr marL="484456" indent="-320193" algn="l" defTabSz="408276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Font typeface="Arial" pitchFamily="34" charset="0"/>
              <a:buChar char="•"/>
              <a:defRPr sz="1949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2pPr>
            <a:lvl3pPr marL="1020094" indent="-203543" algn="l" defTabSz="40827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949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3pPr>
            <a:lvl4pPr marL="1428369" indent="-203543" algn="l" defTabSz="40827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949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4pPr>
            <a:lvl5pPr marL="1836645" indent="-203543" algn="l" defTabSz="408276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949" kern="1200">
                <a:solidFill>
                  <a:schemeClr val="tx1"/>
                </a:solidFill>
                <a:latin typeface="Arial"/>
                <a:ea typeface="Geneva" charset="-128"/>
                <a:cs typeface="Geneva" charset="0"/>
              </a:defRPr>
            </a:lvl5pPr>
            <a:lvl6pPr marL="1885447" indent="-171404" algn="l" defTabSz="342809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256" indent="-171404" algn="l" defTabSz="342809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064" indent="-171404" algn="l" defTabSz="342809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3873" indent="-171404" algn="l" defTabSz="342809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Manually creating metadata of the type and complexity described would be impractical and prone to error. A tool is needed.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Enable engineers to record information on the digitisation process and the physical structure of a resource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Enable cataloguers to record information on the logical structure of a resource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Web-based, enabling simultaneous users from around the UK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Validate files and create standard information packages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8255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18</a:t>
            </a:fld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1" y="75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7899" y="288731"/>
            <a:ext cx="7541836" cy="45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0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19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276" y="629275"/>
            <a:ext cx="4729448" cy="392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8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" y="76"/>
            <a:ext cx="9143735" cy="514335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</a:t>
            </a:fld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201" y="4410905"/>
            <a:ext cx="2511084" cy="594243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457082" y="205999"/>
            <a:ext cx="8229838" cy="857027"/>
          </a:xfrm>
        </p:spPr>
        <p:txBody>
          <a:bodyPr/>
          <a:lstStyle/>
          <a:p>
            <a:r>
              <a:rPr lang="en-GB" sz="3299" b="1" dirty="0" smtClean="0">
                <a:solidFill>
                  <a:srgbClr val="FFFFFF"/>
                </a:solidFill>
                <a:latin typeface="+mj-lt"/>
              </a:rPr>
              <a:t>Not Just Books: Sound at </a:t>
            </a:r>
            <a:r>
              <a:rPr lang="en-GB" sz="3299" b="1" dirty="0">
                <a:solidFill>
                  <a:srgbClr val="FFFFFF"/>
                </a:solidFill>
                <a:latin typeface="+mj-lt"/>
              </a:rPr>
              <a:t>the British Library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342934" y="1145754"/>
            <a:ext cx="8516437" cy="3997673"/>
          </a:xfrm>
        </p:spPr>
        <p:txBody>
          <a:bodyPr/>
          <a:lstStyle/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The British Library is home to the nation’s Sound Archive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Over 1.5 million physical items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6.5 million </a:t>
            </a:r>
            <a:r>
              <a:rPr lang="en-GB" sz="2099" dirty="0">
                <a:solidFill>
                  <a:srgbClr val="FFFFFF"/>
                </a:solidFill>
                <a:latin typeface="+mj-lt"/>
              </a:rPr>
              <a:t>recordings of speech, music, wildlife and the environment, dating from the 1880s to the present day</a:t>
            </a:r>
          </a:p>
          <a:p>
            <a:endParaRPr lang="en-GB" sz="2099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75% published; 25% unpublished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More than 40 different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formats</a:t>
            </a:r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47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20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073" y="899173"/>
            <a:ext cx="4104612" cy="323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6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21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148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229" y="288731"/>
            <a:ext cx="4577175" cy="456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875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22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1" y="75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4324" y="387972"/>
            <a:ext cx="6110620" cy="436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1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23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4891" y="535670"/>
            <a:ext cx="5220236" cy="4024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75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24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6962" y="399354"/>
            <a:ext cx="5610075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7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25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0938" y="568320"/>
            <a:ext cx="4966112" cy="378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41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26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9051" y="188215"/>
            <a:ext cx="3265897" cy="487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588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4" y="1199913"/>
            <a:ext cx="7378576" cy="3943514"/>
          </a:xfrm>
        </p:spPr>
        <p:txBody>
          <a:bodyPr/>
          <a:lstStyle/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27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0" y="5572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369" y="537101"/>
            <a:ext cx="6055141" cy="374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83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74"/>
            <a:ext cx="9143869" cy="5181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081" y="1199871"/>
            <a:ext cx="8229838" cy="3827721"/>
          </a:xfrm>
        </p:spPr>
        <p:txBody>
          <a:bodyPr/>
          <a:lstStyle/>
          <a:p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Many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of the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world’s digital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resources are </a:t>
            </a:r>
            <a:r>
              <a:rPr lang="en-GB" sz="1800" dirty="0" err="1">
                <a:solidFill>
                  <a:srgbClr val="FFFFFF"/>
                </a:solidFill>
                <a:latin typeface="+mj-lt"/>
              </a:rPr>
              <a:t>siloed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, with access restricted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to locally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built applications. One institution’s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delivery system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is not compatible with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another’s</a:t>
            </a: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Institutions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have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recognised the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need to deliver sequences of files (e.g.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digital images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of scanned books) over the web,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alongside ‘presentation-based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’ (i.e. structural) metadata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and descriptive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metadata, in a standardised way. </a:t>
            </a:r>
            <a:endParaRPr lang="en-GB" sz="1800" dirty="0" smtClean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As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an interoperable technology for the delivery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of digital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content, IIIF, like METS, is attractive to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those with </a:t>
            </a:r>
            <a:r>
              <a:rPr lang="en-GB" sz="1800" dirty="0">
                <a:solidFill>
                  <a:srgbClr val="FFFFFF"/>
                </a:solidFill>
                <a:latin typeface="+mj-lt"/>
              </a:rPr>
              <a:t>large-scale digital collections of various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media types.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81" y="205931"/>
            <a:ext cx="8229838" cy="857052"/>
          </a:xfrm>
        </p:spPr>
        <p:txBody>
          <a:bodyPr/>
          <a:lstStyle/>
          <a:p>
            <a:r>
              <a:rPr lang="en-GB" sz="3299" b="1" dirty="0" smtClean="0">
                <a:solidFill>
                  <a:srgbClr val="FFFFFF"/>
                </a:solidFill>
                <a:latin typeface="+mj-lt"/>
              </a:rPr>
              <a:t>Enabling Access: IIIF</a:t>
            </a:r>
            <a:endParaRPr lang="en-GB" sz="3299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1134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74"/>
            <a:ext cx="9143869" cy="5181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081" y="1199871"/>
            <a:ext cx="8229838" cy="3827721"/>
          </a:xfrm>
        </p:spPr>
        <p:txBody>
          <a:bodyPr/>
          <a:lstStyle/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A IIIF manifest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describes a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digital item as a sequence of ‘canvases’. A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canvas is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a virtual container for content; an empty box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.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Content is ‘painted’ onto each canvas, in a  sequence. Each canvas is given some descriptive metadata.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Through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a IIIF-compliant viewer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this approach allows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the user to navigate a digital resource in a similar way as they would the original,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physical item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, page by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page, and to understand the resource they are accessing.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81" y="205931"/>
            <a:ext cx="8229838" cy="857052"/>
          </a:xfrm>
        </p:spPr>
        <p:txBody>
          <a:bodyPr/>
          <a:lstStyle/>
          <a:p>
            <a:r>
              <a:rPr lang="en-GB" sz="3299" b="1" dirty="0" smtClean="0">
                <a:solidFill>
                  <a:srgbClr val="FFFFFF"/>
                </a:solidFill>
                <a:latin typeface="+mj-lt"/>
              </a:rPr>
              <a:t>Enabling Access: IIIF</a:t>
            </a:r>
            <a:endParaRPr lang="en-GB" sz="3299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" y="-6693"/>
            <a:ext cx="9143736" cy="5218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Save our Sounds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3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201" y="4410905"/>
            <a:ext cx="2511084" cy="594243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34" y="1332224"/>
            <a:ext cx="8516437" cy="3811203"/>
          </a:xfrm>
        </p:spPr>
        <p:txBody>
          <a:bodyPr/>
          <a:lstStyle/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Consensus that we have between 10 and 20 years to preserve our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collections </a:t>
            </a:r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In 2015, the Library created its Save our Sounds Programme 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An 8-year programme to preserve our existing collection and enable the preservation of future collections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95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71684" y="971602"/>
            <a:ext cx="1224136" cy="1872208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6052004" y="963683"/>
            <a:ext cx="1224136" cy="1872208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urved Down Arrow 12"/>
          <p:cNvSpPr/>
          <p:nvPr/>
        </p:nvSpPr>
        <p:spPr>
          <a:xfrm>
            <a:off x="2451604" y="1413134"/>
            <a:ext cx="1080120" cy="720080"/>
          </a:xfrm>
          <a:prstGeom prst="curvedDownArrow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4" name="Curved Down Arrow 13"/>
          <p:cNvSpPr/>
          <p:nvPr/>
        </p:nvSpPr>
        <p:spPr>
          <a:xfrm>
            <a:off x="5331924" y="1413134"/>
            <a:ext cx="1080120" cy="720080"/>
          </a:xfrm>
          <a:prstGeom prst="curvedDownArrow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7508" y="2195738"/>
            <a:ext cx="1524000" cy="20772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996" y="2267746"/>
            <a:ext cx="1524000" cy="207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73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4"/>
            <a:ext cx="9144000" cy="51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13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74"/>
            <a:ext cx="9143869" cy="5181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081" y="1199871"/>
            <a:ext cx="8229838" cy="3827721"/>
          </a:xfrm>
        </p:spPr>
        <p:txBody>
          <a:bodyPr/>
          <a:lstStyle/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‘Ranges’ define a region of a canvas (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e.g. a short article occurring within a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page) or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multiple regions of more than one canvas (e.g.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 chapter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spanning several pages). These ranges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are defined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by coordinate values for each digital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image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By using range information, parts of content can be delivered to the user, e.g.an article or a chapter of a book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IIIF can be extended to support audio collections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81" y="205931"/>
            <a:ext cx="8229838" cy="857052"/>
          </a:xfrm>
        </p:spPr>
        <p:txBody>
          <a:bodyPr/>
          <a:lstStyle/>
          <a:p>
            <a:r>
              <a:rPr lang="en-GB" sz="3299" b="1" dirty="0" smtClean="0">
                <a:solidFill>
                  <a:srgbClr val="FFFFFF"/>
                </a:solidFill>
                <a:latin typeface="+mj-lt"/>
              </a:rPr>
              <a:t>Enabling Access: IIIF</a:t>
            </a:r>
            <a:endParaRPr lang="en-GB" sz="3299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03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" y="74"/>
            <a:ext cx="9143869" cy="51815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081" y="1199871"/>
            <a:ext cx="8229838" cy="3827721"/>
          </a:xfrm>
        </p:spPr>
        <p:txBody>
          <a:bodyPr/>
          <a:lstStyle/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By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representing the physical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and logical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elements of a resource,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IIIF can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represent complex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audio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collections</a:t>
            </a: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 new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version of the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IIIF Presentation API is being developed to enable access to audio in a standardised way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The Universal Viewer is being developed to support this new framework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Metadata captured at the preservation stage can be transformed to IIIF and used to deliver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content without extra steps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081" y="205931"/>
            <a:ext cx="8229838" cy="857052"/>
          </a:xfrm>
        </p:spPr>
        <p:txBody>
          <a:bodyPr/>
          <a:lstStyle/>
          <a:p>
            <a:r>
              <a:rPr lang="en-GB" sz="3299" b="1" dirty="0" smtClean="0">
                <a:solidFill>
                  <a:srgbClr val="FFFFFF"/>
                </a:solidFill>
                <a:latin typeface="+mj-lt"/>
              </a:rPr>
              <a:t>IIIF for AV</a:t>
            </a:r>
            <a:endParaRPr lang="en-GB" sz="3299" b="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3770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ectangle 19"/>
          <p:cNvSpPr/>
          <p:nvPr/>
        </p:nvSpPr>
        <p:spPr>
          <a:xfrm>
            <a:off x="3275857" y="1052625"/>
            <a:ext cx="1224136" cy="1872208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6012161" y="1044706"/>
            <a:ext cx="1224136" cy="1872208"/>
          </a:xfrm>
          <a:prstGeom prst="rect">
            <a:avLst/>
          </a:prstGeom>
          <a:noFill/>
          <a:ln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907" y="2214237"/>
            <a:ext cx="1728192" cy="1728192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3969" y="2214237"/>
            <a:ext cx="1728192" cy="1728192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24" name="Curved Down Arrow 23"/>
          <p:cNvSpPr/>
          <p:nvPr/>
        </p:nvSpPr>
        <p:spPr>
          <a:xfrm>
            <a:off x="2555777" y="1494157"/>
            <a:ext cx="1080120" cy="720080"/>
          </a:xfrm>
          <a:prstGeom prst="curvedDownArrow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25" name="Curved Down Arrow 24"/>
          <p:cNvSpPr/>
          <p:nvPr/>
        </p:nvSpPr>
        <p:spPr>
          <a:xfrm>
            <a:off x="5292081" y="1494157"/>
            <a:ext cx="1080120" cy="720080"/>
          </a:xfrm>
          <a:prstGeom prst="curvedDownArrow">
            <a:avLst/>
          </a:prstGeom>
          <a:noFill/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931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3" name="Group 12"/>
          <p:cNvGrpSpPr/>
          <p:nvPr/>
        </p:nvGrpSpPr>
        <p:grpSpPr>
          <a:xfrm>
            <a:off x="539552" y="710615"/>
            <a:ext cx="7992888" cy="3945222"/>
            <a:chOff x="611560" y="677478"/>
            <a:chExt cx="7992888" cy="5616624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61156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>
              <a:off x="127763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194370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609782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3275856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94193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60800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527407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5940152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6606226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727230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>
              <a:off x="793837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>
              <a:off x="860444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539552" y="1343469"/>
            <a:ext cx="7992888" cy="79208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ysClr val="windowText" lastClr="000000"/>
                </a:solidFill>
              </a:rPr>
              <a:t>Manifest</a:t>
            </a:r>
            <a:endParaRPr lang="en-GB" sz="1600" dirty="0">
              <a:solidFill>
                <a:sysClr val="windowText" lastClr="00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552" y="2999653"/>
            <a:ext cx="3996444" cy="79208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ysClr val="windowText" lastClr="000000"/>
                </a:solidFill>
              </a:rPr>
              <a:t>File 1</a:t>
            </a:r>
          </a:p>
          <a:p>
            <a:pPr algn="ctr"/>
            <a:r>
              <a:rPr lang="en-GB" sz="1400" dirty="0" smtClean="0">
                <a:solidFill>
                  <a:sysClr val="windowText" lastClr="000000"/>
                </a:solidFill>
              </a:rPr>
              <a:t>c1#t=0,1800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35996" y="2999653"/>
            <a:ext cx="3996444" cy="79208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>
                <a:solidFill>
                  <a:sysClr val="windowText" lastClr="000000"/>
                </a:solidFill>
              </a:rPr>
              <a:t>File 2</a:t>
            </a:r>
          </a:p>
          <a:p>
            <a:pPr algn="ctr"/>
            <a:r>
              <a:rPr lang="en-GB" sz="1400" dirty="0">
                <a:solidFill>
                  <a:sysClr val="windowText" lastClr="000000"/>
                </a:solidFill>
              </a:rPr>
              <a:t>c</a:t>
            </a:r>
            <a:r>
              <a:rPr lang="en-GB" sz="1400" dirty="0" smtClean="0">
                <a:solidFill>
                  <a:sysClr val="windowText" lastClr="000000"/>
                </a:solidFill>
              </a:rPr>
              <a:t>1#t=1800,3600</a:t>
            </a:r>
            <a:endParaRPr lang="en-GB" sz="1400" dirty="0">
              <a:solidFill>
                <a:sysClr val="windowText" lastClr="00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179512" y="350575"/>
            <a:ext cx="8712968" cy="200060"/>
            <a:chOff x="251520" y="461449"/>
            <a:chExt cx="8712968" cy="200060"/>
          </a:xfrm>
        </p:grpSpPr>
        <p:sp>
          <p:nvSpPr>
            <p:cNvPr id="40" name="TextBox 39"/>
            <p:cNvSpPr txBox="1"/>
            <p:nvPr/>
          </p:nvSpPr>
          <p:spPr>
            <a:xfrm>
              <a:off x="251520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17594" y="461453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583668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49742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15816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581890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247964" y="46145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5580112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4914038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246186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912260" y="461451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578334" y="461450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8244408" y="461449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01:00:00.00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79512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00:00:00.00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45586" y="4655836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00:05:00.00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511660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00:10:00.00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77734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00:15:00.00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843808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00:20:00.00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09882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00:25:00.00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175956" y="4655835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00:30:00.00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508104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00:40:00.00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842030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00:35:00.00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174178" y="4655837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00:45:00.00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840252" y="4655834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00:50:00.00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506326" y="4655833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00:55:00.00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172400" y="4655832"/>
            <a:ext cx="7200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00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01:00:00.00</a:t>
            </a:r>
            <a:endParaRPr lang="en-GB" sz="7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7504" y="134551"/>
            <a:ext cx="8784976" cy="489654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701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1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6" name="Group 65"/>
          <p:cNvGrpSpPr/>
          <p:nvPr/>
        </p:nvGrpSpPr>
        <p:grpSpPr>
          <a:xfrm>
            <a:off x="336885" y="220362"/>
            <a:ext cx="8357937" cy="4718913"/>
            <a:chOff x="179512" y="332656"/>
            <a:chExt cx="8784976" cy="6336704"/>
          </a:xfrm>
        </p:grpSpPr>
        <p:cxnSp>
          <p:nvCxnSpPr>
            <p:cNvPr id="67" name="Straight Connector 66"/>
            <p:cNvCxnSpPr/>
            <p:nvPr/>
          </p:nvCxnSpPr>
          <p:spPr>
            <a:xfrm>
              <a:off x="61156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>
              <a:off x="127763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194370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2609782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3275856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>
              <a:off x="394193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60800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527407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5940152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606226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7272300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7938374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8604448" y="677478"/>
              <a:ext cx="0" cy="5616624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ectangle 79"/>
            <p:cNvSpPr/>
            <p:nvPr/>
          </p:nvSpPr>
          <p:spPr>
            <a:xfrm>
              <a:off x="611560" y="1397558"/>
              <a:ext cx="4680520" cy="792088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Range 1</a:t>
              </a:r>
            </a:p>
            <a:p>
              <a:pPr algn="ctr"/>
              <a:r>
                <a:rPr lang="en-GB" sz="1400" dirty="0" smtClean="0">
                  <a:solidFill>
                    <a:sysClr val="windowText" lastClr="000000"/>
                  </a:solidFill>
                </a:rPr>
                <a:t>c1#t=0,2100</a:t>
              </a:r>
              <a:r>
                <a:rPr lang="en-GB" sz="1600" dirty="0" smtClean="0">
                  <a:solidFill>
                    <a:sysClr val="windowText" lastClr="000000"/>
                  </a:solidFill>
                </a:rPr>
                <a:t>  </a:t>
              </a:r>
              <a:endParaRPr lang="en-GB" sz="1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611560" y="2981734"/>
              <a:ext cx="7992888" cy="792088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Manifest</a:t>
              </a:r>
              <a:endParaRPr lang="en-GB" sz="16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611560" y="4637918"/>
              <a:ext cx="3996444" cy="792088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File 1</a:t>
              </a:r>
            </a:p>
            <a:p>
              <a:pPr algn="ctr"/>
              <a:r>
                <a:rPr lang="en-GB" sz="1400" dirty="0" smtClean="0">
                  <a:solidFill>
                    <a:sysClr val="windowText" lastClr="000000"/>
                  </a:solidFill>
                </a:rPr>
                <a:t>c1#t=0,1800</a:t>
              </a:r>
              <a:endParaRPr lang="en-GB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5292080" y="1397558"/>
              <a:ext cx="1656184" cy="792088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Range 2</a:t>
              </a:r>
            </a:p>
            <a:p>
              <a:pPr algn="ctr"/>
              <a:r>
                <a:rPr lang="en-GB" sz="1400" dirty="0">
                  <a:solidFill>
                    <a:sysClr val="windowText" lastClr="000000"/>
                  </a:solidFill>
                </a:rPr>
                <a:t>c</a:t>
              </a:r>
              <a:r>
                <a:rPr lang="en-GB" sz="1400" dirty="0" smtClean="0">
                  <a:solidFill>
                    <a:sysClr val="windowText" lastClr="000000"/>
                  </a:solidFill>
                </a:rPr>
                <a:t>1#t=2100,3000</a:t>
              </a:r>
              <a:endParaRPr lang="en-GB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6948264" y="1397558"/>
              <a:ext cx="1656184" cy="792088"/>
            </a:xfrm>
            <a:prstGeom prst="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Range 3</a:t>
              </a:r>
              <a:endParaRPr lang="en-GB" sz="1400" dirty="0" smtClean="0">
                <a:solidFill>
                  <a:sysClr val="windowText" lastClr="000000"/>
                </a:solidFill>
              </a:endParaRPr>
            </a:p>
            <a:p>
              <a:pPr algn="ctr"/>
              <a:r>
                <a:rPr lang="en-GB" sz="1400" dirty="0" smtClean="0">
                  <a:solidFill>
                    <a:sysClr val="windowText" lastClr="000000"/>
                  </a:solidFill>
                </a:rPr>
                <a:t>c1#t=3000,3600</a:t>
              </a:r>
              <a:endParaRPr lang="en-GB" sz="1600" dirty="0" smtClea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4608004" y="4637918"/>
              <a:ext cx="3996444" cy="792088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127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600" dirty="0" smtClean="0">
                  <a:solidFill>
                    <a:sysClr val="windowText" lastClr="000000"/>
                  </a:solidFill>
                </a:rPr>
                <a:t>File 2</a:t>
              </a:r>
            </a:p>
            <a:p>
              <a:pPr algn="ctr"/>
              <a:r>
                <a:rPr lang="en-GB" sz="1400" dirty="0">
                  <a:solidFill>
                    <a:sysClr val="windowText" lastClr="000000"/>
                  </a:solidFill>
                </a:rPr>
                <a:t>c</a:t>
              </a:r>
              <a:r>
                <a:rPr lang="en-GB" sz="1400" dirty="0" smtClean="0">
                  <a:solidFill>
                    <a:sysClr val="windowText" lastClr="000000"/>
                  </a:solidFill>
                </a:rPr>
                <a:t>1#t=1800,3600</a:t>
              </a:r>
              <a:endParaRPr lang="en-GB" sz="14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251520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917594" y="461453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1583668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249742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915816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581890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4247964" y="46145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5580112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914038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6246186" y="461454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6912260" y="461451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7578334" y="461450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8244408" y="461449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01:00:00.00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251520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917594" y="6294101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00:05:00.00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1583668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2249742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00:15:00.00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2915816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581890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00:25:00.00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247964" y="6294100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580112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4914038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00:35:00.00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6246186" y="6294102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00:45:00.00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912260" y="6294099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7578334" y="6294098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00:55:00.00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8244408" y="6294097"/>
              <a:ext cx="720080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 smtClean="0">
                  <a:latin typeface="Helvetica" panose="020B0604020202020204" pitchFamily="34" charset="0"/>
                  <a:cs typeface="Helvetica" panose="020B0604020202020204" pitchFamily="34" charset="0"/>
                </a:rPr>
                <a:t>01:00:00.00</a:t>
              </a:r>
              <a:endParaRPr lang="en-GB" sz="7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179512" y="332656"/>
              <a:ext cx="8784976" cy="6336704"/>
            </a:xfrm>
            <a:prstGeom prst="rect">
              <a:avLst/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8463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75"/>
            <a:ext cx="9144000" cy="5140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87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57319" y="74"/>
            <a:ext cx="8229362" cy="514335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43608" y="278567"/>
            <a:ext cx="6912768" cy="4608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409" y="1448786"/>
            <a:ext cx="8877181" cy="224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7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bright="-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r="-46" b="11792"/>
          <a:stretch/>
        </p:blipFill>
        <p:spPr>
          <a:xfrm>
            <a:off x="0" y="-18277"/>
            <a:ext cx="9148150" cy="51507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421" y="-18277"/>
            <a:ext cx="3172605" cy="5143352"/>
          </a:xfrm>
          <a:prstGeom prst="rect">
            <a:avLst/>
          </a:prstGeom>
        </p:spPr>
      </p:pic>
      <p:sp>
        <p:nvSpPr>
          <p:cNvPr id="8" name="Subtitle 5"/>
          <p:cNvSpPr txBox="1">
            <a:spLocks/>
          </p:cNvSpPr>
          <p:nvPr/>
        </p:nvSpPr>
        <p:spPr>
          <a:xfrm>
            <a:off x="447134" y="1152070"/>
            <a:ext cx="5821404" cy="3638877"/>
          </a:xfrm>
          <a:prstGeom prst="rect">
            <a:avLst/>
          </a:prstGeom>
        </p:spPr>
        <p:txBody>
          <a:bodyPr vert="horz" lIns="82293" tIns="411468" rIns="82293" bIns="41147" rtlCol="0">
            <a:normAutofit/>
          </a:bodyPr>
          <a:lstStyle>
            <a:lvl1pPr marL="174625" indent="-174625" algn="l" defTabSz="914400" rtl="0" eaLnBrk="1" latinLnBrk="0" hangingPunct="1"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8975" indent="-23177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9025" indent="-174625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3299" b="1" dirty="0">
              <a:solidFill>
                <a:srgbClr val="FFFFFF"/>
              </a:solidFill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GB" sz="3299" b="1" dirty="0">
                <a:solidFill>
                  <a:srgbClr val="FFFFFF"/>
                </a:solidFill>
                <a:latin typeface="Calibri" panose="020F0502020204030204" pitchFamily="34" charset="0"/>
              </a:rPr>
              <a:t>Thank you</a:t>
            </a:r>
          </a:p>
          <a:p>
            <a:pPr marL="0" indent="0">
              <a:buNone/>
            </a:pPr>
            <a:endParaRPr lang="en-GB" sz="2160" b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82863" y="109148"/>
            <a:ext cx="464793" cy="9072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20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" y="-6693"/>
            <a:ext cx="9143736" cy="5218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Unlocking our Sound Heritage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4</a:t>
            </a:fld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9201" y="4410905"/>
            <a:ext cx="2511084" cy="5942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42934" y="1332224"/>
            <a:ext cx="8800934" cy="3811203"/>
          </a:xfrm>
        </p:spPr>
        <p:txBody>
          <a:bodyPr/>
          <a:lstStyle/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In 2017,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the Library </a:t>
            </a:r>
            <a:r>
              <a:rPr lang="en-GB" sz="2099" dirty="0">
                <a:solidFill>
                  <a:srgbClr val="FFFFFF"/>
                </a:solidFill>
                <a:latin typeface="+mj-lt"/>
              </a:rPr>
              <a:t>received a grant from the Heritage Lottery Fund to fund “Unlocking our Sound Heritage”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A 5-year project to digitally preserve 110,000 items from the Library’s unpublished collections and 50,000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from 10 </a:t>
            </a:r>
            <a:r>
              <a:rPr lang="en-GB" sz="2099" dirty="0">
                <a:solidFill>
                  <a:srgbClr val="FFFFFF"/>
                </a:solidFill>
                <a:latin typeface="+mj-lt"/>
              </a:rPr>
              <a:t>partner institutions around the UK</a:t>
            </a: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r>
              <a:rPr lang="en-GB" sz="2099" dirty="0">
                <a:solidFill>
                  <a:srgbClr val="FFFFFF"/>
                </a:solidFill>
                <a:latin typeface="+mj-lt"/>
              </a:rPr>
              <a:t>Make 470,000 recordings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from </a:t>
            </a:r>
            <a:r>
              <a:rPr lang="en-GB" sz="2099" dirty="0">
                <a:solidFill>
                  <a:srgbClr val="FFFFFF"/>
                </a:solidFill>
                <a:latin typeface="+mj-lt"/>
              </a:rPr>
              <a:t>those items available </a:t>
            </a:r>
            <a:r>
              <a:rPr lang="en-GB" sz="2099" dirty="0" smtClean="0">
                <a:solidFill>
                  <a:srgbClr val="FFFFFF"/>
                </a:solidFill>
                <a:latin typeface="+mj-lt"/>
              </a:rPr>
              <a:t>to listeners.</a:t>
            </a:r>
            <a:endParaRPr lang="en-GB" sz="2099" dirty="0">
              <a:solidFill>
                <a:srgbClr val="FFFFFF"/>
              </a:solidFill>
              <a:latin typeface="+mj-lt"/>
            </a:endParaRPr>
          </a:p>
          <a:p>
            <a:endParaRPr lang="en-GB" sz="2099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644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5</a:t>
            </a:fld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" y="74"/>
            <a:ext cx="9144000" cy="514335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10" name="Shape 92"/>
          <p:cNvPicPr preferRelativeResize="0"/>
          <p:nvPr/>
        </p:nvPicPr>
        <p:blipFill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2058" y="556199"/>
            <a:ext cx="5865466" cy="4086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893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" y="74"/>
            <a:ext cx="9141028" cy="5143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The Challenge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6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42934" y="1103685"/>
            <a:ext cx="8171298" cy="3811203"/>
          </a:xfrm>
        </p:spPr>
        <p:txBody>
          <a:bodyPr/>
          <a:lstStyle/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Large-scale preservation and access for multiple institutions requires an end-to-end system which is as integrated as possible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Preservation and access are often treated as separate activities, supported by systems developed in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silos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An end-to-end system is needed which enables multiple-user preservation of information packages with preservation-level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metadata </a:t>
            </a: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Enable access meeting the needs of researchers and the interested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public </a:t>
            </a:r>
            <a:r>
              <a:rPr lang="en-GB" sz="2000" i="1" dirty="0" smtClean="0">
                <a:solidFill>
                  <a:srgbClr val="FFFFFF"/>
                </a:solidFill>
                <a:latin typeface="+mj-lt"/>
              </a:rPr>
              <a:t>without additional manual steps</a:t>
            </a:r>
            <a:endParaRPr lang="en-GB" sz="2000" i="1" dirty="0">
              <a:solidFill>
                <a:srgbClr val="FFFFFF"/>
              </a:solidFill>
              <a:latin typeface="+mj-lt"/>
            </a:endParaRPr>
          </a:p>
          <a:p>
            <a:endParaRPr lang="en-GB" sz="2000" dirty="0" smtClean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2331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" y="201"/>
            <a:ext cx="9143735" cy="51448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A Solution: Metadata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32" y="1199912"/>
            <a:ext cx="8516437" cy="3393588"/>
          </a:xfrm>
        </p:spPr>
        <p:txBody>
          <a:bodyPr/>
          <a:lstStyle/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Data modelling exercise: how do physical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items, audio files, descriptive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records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 and recordings </a:t>
            </a:r>
            <a:r>
              <a:rPr lang="en-GB" sz="2000" dirty="0">
                <a:solidFill>
                  <a:srgbClr val="FFFFFF"/>
                </a:solidFill>
                <a:latin typeface="+mj-lt"/>
              </a:rPr>
              <a:t>relate to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one another?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A METS profile for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audio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New schemas for preservation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metadata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A tool to create information packages with full METS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records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endParaRPr lang="en-GB" sz="2000" dirty="0">
              <a:solidFill>
                <a:srgbClr val="FFFFFF"/>
              </a:solidFill>
              <a:latin typeface="+mj-lt"/>
            </a:endParaRPr>
          </a:p>
          <a:p>
            <a:r>
              <a:rPr lang="en-GB" sz="2000" dirty="0">
                <a:solidFill>
                  <a:srgbClr val="FFFFFF"/>
                </a:solidFill>
                <a:latin typeface="+mj-lt"/>
              </a:rPr>
              <a:t>IIIF for AV: a new metadata framework for delivering audio </a:t>
            </a:r>
            <a:r>
              <a:rPr lang="en-GB" sz="2000" dirty="0" smtClean="0">
                <a:solidFill>
                  <a:srgbClr val="FFFFFF"/>
                </a:solidFill>
                <a:latin typeface="+mj-lt"/>
              </a:rPr>
              <a:t>online</a:t>
            </a:r>
            <a:endParaRPr lang="en-GB" sz="2000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7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0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6" y="74"/>
            <a:ext cx="9141028" cy="51433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99" b="1" dirty="0">
                <a:solidFill>
                  <a:srgbClr val="FFFFFF"/>
                </a:solidFill>
                <a:latin typeface="+mj-lt"/>
              </a:rPr>
              <a:t>Modelling Data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3ED3DC-378C-4D78-A54F-5AC8AD2F5278}" type="slidenum">
              <a:rPr lang="en-GB" smtClean="0"/>
              <a:t>8</a:t>
            </a:fld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42933" y="1199913"/>
            <a:ext cx="8516437" cy="3553908"/>
          </a:xfrm>
        </p:spPr>
        <p:txBody>
          <a:bodyPr anchor="ctr"/>
          <a:lstStyle/>
          <a:p>
            <a:r>
              <a:rPr lang="en-GB" sz="1800" dirty="0">
                <a:solidFill>
                  <a:srgbClr val="FFFFFF"/>
                </a:solidFill>
                <a:latin typeface="+mj-lt"/>
              </a:rPr>
              <a:t>Relationships between digital files, physical items and descriptive records can be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complex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r>
              <a:rPr lang="en-GB" sz="1800" dirty="0">
                <a:solidFill>
                  <a:srgbClr val="FFFFFF"/>
                </a:solidFill>
                <a:latin typeface="+mj-lt"/>
              </a:rPr>
              <a:t>For an institution with multiple content types, understanding these relationships and finding commonalities between them is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important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r>
              <a:rPr lang="en-GB" sz="1800" dirty="0">
                <a:solidFill>
                  <a:srgbClr val="FFFFFF"/>
                </a:solidFill>
                <a:latin typeface="+mj-lt"/>
              </a:rPr>
              <a:t>By modelling how files, descriptions and physical items interrelate across various types of media, a standard series of metadata profiles can be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created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r>
              <a:rPr lang="en-GB" sz="1800" dirty="0">
                <a:solidFill>
                  <a:srgbClr val="FFFFFF"/>
                </a:solidFill>
                <a:latin typeface="+mj-lt"/>
              </a:rPr>
              <a:t>In doing this, digital content can be processed more easily by a preservation system and understood more simply by an access </a:t>
            </a:r>
            <a:r>
              <a:rPr lang="en-GB" sz="1800" dirty="0" smtClean="0">
                <a:solidFill>
                  <a:srgbClr val="FFFFFF"/>
                </a:solidFill>
                <a:latin typeface="+mj-lt"/>
              </a:rPr>
              <a:t>solution</a:t>
            </a:r>
            <a:endParaRPr lang="en-GB" sz="1800" dirty="0">
              <a:solidFill>
                <a:srgbClr val="FFFFFF"/>
              </a:solidFill>
              <a:latin typeface="+mj-lt"/>
            </a:endParaRPr>
          </a:p>
          <a:p>
            <a:pPr marL="0" indent="0">
              <a:buNone/>
            </a:pPr>
            <a:endParaRPr lang="en-GB" sz="1500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9750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" y="0"/>
            <a:ext cx="9144000" cy="514335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9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4232" y="4352889"/>
            <a:ext cx="345139" cy="6747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8013" y="1343551"/>
            <a:ext cx="3656648" cy="270935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58" y="1367558"/>
            <a:ext cx="3613796" cy="2756770"/>
          </a:xfrm>
          <a:prstGeom prst="rect">
            <a:avLst/>
          </a:prstGeom>
        </p:spPr>
      </p:pic>
      <p:sp>
        <p:nvSpPr>
          <p:cNvPr id="12" name="Left Brace 11"/>
          <p:cNvSpPr/>
          <p:nvPr/>
        </p:nvSpPr>
        <p:spPr>
          <a:xfrm rot="5400000">
            <a:off x="4144151" y="-1857971"/>
            <a:ext cx="524233" cy="5886230"/>
          </a:xfrm>
          <a:prstGeom prst="leftBrace">
            <a:avLst/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sp>
        <p:nvSpPr>
          <p:cNvPr id="13" name="Left Brace 12"/>
          <p:cNvSpPr/>
          <p:nvPr/>
        </p:nvSpPr>
        <p:spPr>
          <a:xfrm rot="10800000">
            <a:off x="7461470" y="2502578"/>
            <a:ext cx="524233" cy="1418382"/>
          </a:xfrm>
          <a:prstGeom prst="leftBrace">
            <a:avLst/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sp>
        <p:nvSpPr>
          <p:cNvPr id="14" name="Left Brace 13"/>
          <p:cNvSpPr/>
          <p:nvPr/>
        </p:nvSpPr>
        <p:spPr>
          <a:xfrm rot="16200000">
            <a:off x="2439591" y="3049204"/>
            <a:ext cx="524233" cy="2477108"/>
          </a:xfrm>
          <a:prstGeom prst="leftBrace">
            <a:avLst/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sp>
        <p:nvSpPr>
          <p:cNvPr id="15" name="Left Brace 14"/>
          <p:cNvSpPr/>
          <p:nvPr/>
        </p:nvSpPr>
        <p:spPr>
          <a:xfrm rot="16200000">
            <a:off x="5965131" y="3049205"/>
            <a:ext cx="524233" cy="2477108"/>
          </a:xfrm>
          <a:prstGeom prst="leftBrace">
            <a:avLst/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sp>
        <p:nvSpPr>
          <p:cNvPr id="16" name="TextBox 15"/>
          <p:cNvSpPr txBox="1"/>
          <p:nvPr/>
        </p:nvSpPr>
        <p:spPr>
          <a:xfrm>
            <a:off x="3464193" y="397012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Physical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25064" y="3072306"/>
            <a:ext cx="1313703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‘Logical’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85944" y="4592015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>
                <a:solidFill>
                  <a:srgbClr val="FFFFFF"/>
                </a:solidFill>
                <a:latin typeface="+mj-lt"/>
              </a:rPr>
              <a:t>Tape 1, Side </a:t>
            </a:r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1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0" name="Left Brace 19"/>
          <p:cNvSpPr/>
          <p:nvPr/>
        </p:nvSpPr>
        <p:spPr>
          <a:xfrm>
            <a:off x="849117" y="1484198"/>
            <a:ext cx="524233" cy="785277"/>
          </a:xfrm>
          <a:prstGeom prst="leftBrace">
            <a:avLst/>
          </a:prstGeom>
          <a:ln w="28575">
            <a:solidFill>
              <a:schemeClr val="bg1">
                <a:lumMod val="20000"/>
                <a:lumOff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1181"/>
          </a:p>
        </p:txBody>
      </p:sp>
      <p:sp>
        <p:nvSpPr>
          <p:cNvPr id="21" name="TextBox 20"/>
          <p:cNvSpPr txBox="1"/>
          <p:nvPr/>
        </p:nvSpPr>
        <p:spPr>
          <a:xfrm>
            <a:off x="-201147" y="1739811"/>
            <a:ext cx="1313703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‘Logical’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83193" y="4592765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= File 1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685944" y="4814029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>
                <a:solidFill>
                  <a:srgbClr val="FFFFFF"/>
                </a:solidFill>
                <a:latin typeface="+mj-lt"/>
              </a:rPr>
              <a:t>Tape 1, Side 2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383193" y="4814028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= File 2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175040" y="4597832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>
                <a:solidFill>
                  <a:srgbClr val="FFFFFF"/>
                </a:solidFill>
                <a:latin typeface="+mj-lt"/>
              </a:rPr>
              <a:t>Tape </a:t>
            </a:r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2, </a:t>
            </a:r>
            <a:r>
              <a:rPr lang="en-GB" sz="1181" dirty="0">
                <a:solidFill>
                  <a:srgbClr val="FFFFFF"/>
                </a:solidFill>
                <a:latin typeface="+mj-lt"/>
              </a:rPr>
              <a:t>Side </a:t>
            </a:r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1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72289" y="4598582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= File 3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75040" y="4819846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>
                <a:solidFill>
                  <a:srgbClr val="FFFFFF"/>
                </a:solidFill>
                <a:latin typeface="+mj-lt"/>
              </a:rPr>
              <a:t>Tape </a:t>
            </a:r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2, </a:t>
            </a:r>
            <a:r>
              <a:rPr lang="en-GB" sz="1181" dirty="0">
                <a:solidFill>
                  <a:srgbClr val="FFFFFF"/>
                </a:solidFill>
                <a:latin typeface="+mj-lt"/>
              </a:rPr>
              <a:t>Side 2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872289" y="4819845"/>
            <a:ext cx="1984694" cy="274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181" dirty="0" smtClean="0">
                <a:solidFill>
                  <a:srgbClr val="FFFFFF"/>
                </a:solidFill>
                <a:latin typeface="+mj-lt"/>
              </a:rPr>
              <a:t>= File 4</a:t>
            </a:r>
            <a:endParaRPr lang="en-GB" sz="1181" dirty="0">
              <a:solidFill>
                <a:srgbClr val="FF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467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 animBg="1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theme/theme1.xml><?xml version="1.0" encoding="utf-8"?>
<a:theme xmlns:a="http://schemas.openxmlformats.org/drawingml/2006/main" name="BL Aqua">
  <a:themeElements>
    <a:clrScheme name="British Library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 Purple">
  <a:themeElements>
    <a:clrScheme name="British Library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L Lime">
  <a:themeElements>
    <a:clrScheme name="BL_New">
      <a:dk1>
        <a:srgbClr val="414141"/>
      </a:dk1>
      <a:lt1>
        <a:srgbClr val="959595"/>
      </a:lt1>
      <a:dk2>
        <a:srgbClr val="D3D3D3"/>
      </a:dk2>
      <a:lt2>
        <a:srgbClr val="000000"/>
      </a:lt2>
      <a:accent1>
        <a:srgbClr val="CBDB2A"/>
      </a:accent1>
      <a:accent2>
        <a:srgbClr val="00B3C9"/>
      </a:accent2>
      <a:accent3>
        <a:srgbClr val="803F92"/>
      </a:accent3>
      <a:accent4>
        <a:srgbClr val="FAA61A"/>
      </a:accent4>
      <a:accent5>
        <a:srgbClr val="41AD49"/>
      </a:accent5>
      <a:accent6>
        <a:srgbClr val="E1058C"/>
      </a:accent6>
      <a:hlink>
        <a:srgbClr val="C6172C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1922</TotalTime>
  <Words>1522</Words>
  <Application>Microsoft Office PowerPoint</Application>
  <PresentationFormat>On-screen Show (16:9)</PresentationFormat>
  <Paragraphs>308</Paragraphs>
  <Slides>39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ＭＳ Ｐゴシック</vt:lpstr>
      <vt:lpstr>Arial</vt:lpstr>
      <vt:lpstr>Calibri</vt:lpstr>
      <vt:lpstr>Geneva</vt:lpstr>
      <vt:lpstr>Helvetica</vt:lpstr>
      <vt:lpstr>BL Aqua</vt:lpstr>
      <vt:lpstr>BL Purple</vt:lpstr>
      <vt:lpstr>BL Lime</vt:lpstr>
      <vt:lpstr>PowerPoint Presentation</vt:lpstr>
      <vt:lpstr>Not Just Books: Sound at the British Library</vt:lpstr>
      <vt:lpstr>Save our Sounds</vt:lpstr>
      <vt:lpstr>Unlocking our Sound Heritage</vt:lpstr>
      <vt:lpstr>PowerPoint Presentation</vt:lpstr>
      <vt:lpstr>The Challenge</vt:lpstr>
      <vt:lpstr>A Solution: Metadata</vt:lpstr>
      <vt:lpstr>Modelling Data</vt:lpstr>
      <vt:lpstr>PowerPoint Presentation</vt:lpstr>
      <vt:lpstr>PowerPoint Presentation</vt:lpstr>
      <vt:lpstr>METS for Audio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SIP Tool for Audio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Enabling Access: IIIF</vt:lpstr>
      <vt:lpstr>Enabling Access: IIIF</vt:lpstr>
      <vt:lpstr>PowerPoint Presentation</vt:lpstr>
      <vt:lpstr>PowerPoint Presentation</vt:lpstr>
      <vt:lpstr>Enabling Access: IIIF</vt:lpstr>
      <vt:lpstr>IIIF for AV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British Library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Tovell, Adam</dc:creator>
  <cp:lastModifiedBy>Ranft, Richard</cp:lastModifiedBy>
  <cp:revision>68</cp:revision>
  <dcterms:created xsi:type="dcterms:W3CDTF">2018-06-24T12:55:42Z</dcterms:created>
  <dcterms:modified xsi:type="dcterms:W3CDTF">2018-11-29T17:20:04Z</dcterms:modified>
</cp:coreProperties>
</file>